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82" r:id="rId5"/>
    <p:sldId id="281" r:id="rId6"/>
    <p:sldId id="280" r:id="rId7"/>
    <p:sldId id="258" r:id="rId8"/>
    <p:sldId id="266" r:id="rId9"/>
    <p:sldId id="261" r:id="rId10"/>
    <p:sldId id="276" r:id="rId11"/>
    <p:sldId id="263" r:id="rId12"/>
    <p:sldId id="274" r:id="rId13"/>
    <p:sldId id="264" r:id="rId14"/>
    <p:sldId id="277" r:id="rId15"/>
    <p:sldId id="265" r:id="rId16"/>
    <p:sldId id="275" r:id="rId17"/>
    <p:sldId id="284" r:id="rId18"/>
    <p:sldId id="283" r:id="rId19"/>
    <p:sldId id="269" r:id="rId20"/>
    <p:sldId id="278" r:id="rId21"/>
    <p:sldId id="272" r:id="rId22"/>
    <p:sldId id="26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3030" autoAdjust="0"/>
  </p:normalViewPr>
  <p:slideViewPr>
    <p:cSldViewPr snapToGrid="0">
      <p:cViewPr varScale="1">
        <p:scale>
          <a:sx n="64" d="100"/>
          <a:sy n="64" d="100"/>
        </p:scale>
        <p:origin x="13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A8630-3F9A-4BBC-B77C-F740237D3E6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C0D03-140A-4F8F-9AF3-2ED1B3CF3D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46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모듈프로젝트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 발표를 맡은 김원일 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조 발표 시작하겠습니다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스윗하게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02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말했듯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잔여블록을</a:t>
            </a:r>
            <a:r>
              <a:rPr lang="ko-KR" altLang="en-US" baseline="0" dirty="0" smtClean="0"/>
              <a:t> 사용하여 </a:t>
            </a:r>
            <a:r>
              <a:rPr lang="en-US" altLang="ko-KR" baseline="0" dirty="0" err="1" smtClean="0"/>
              <a:t>VGGnet</a:t>
            </a:r>
            <a:r>
              <a:rPr lang="ko-KR" altLang="en-US" baseline="0" dirty="0" smtClean="0"/>
              <a:t>보다 성능이 더욱 향상 </a:t>
            </a:r>
            <a:r>
              <a:rPr lang="ko-KR" altLang="en-US" baseline="0" dirty="0" err="1" smtClean="0"/>
              <a:t>된것을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29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ResNext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채널을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그룹으로 분할하여 각 그룹당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(128/32)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채널이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채널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대해서만 연산을 수행하여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피쳐맵을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하이퍼파라미터로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조절 가능한 변수입니다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방식을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 convolution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 다른 특징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흑백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집중하여 학습이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ResNext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Cardinality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증가시키는 것이 더 효율적이라고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효율적이라는 말은 동일한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수를 갖지만 더 좋은 성능을 나타내는 것을 의미합니다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혹시 물어보면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ko-KR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현상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단어 자체에서 알 수 있듯이 얼마나 많은 데이터를 동시에 처리할 수 있느냐의 문제입니다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61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ko-KR" altLang="en-US" dirty="0" smtClean="0"/>
              <a:t>을 개선한 모델인 만큼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에 비해 성능이 </a:t>
            </a:r>
            <a:r>
              <a:rPr lang="ko-KR" altLang="en-US" dirty="0" err="1" smtClean="0"/>
              <a:t>좋은것을</a:t>
            </a:r>
            <a:r>
              <a:rPr lang="ko-KR" altLang="en-US" dirty="0" smtClean="0"/>
              <a:t> 확인할 수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151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NasNetLarge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NASNetLarge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개입 없이 순수하게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강화 학습 환경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(NAS-Neural Architecture Search)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의해 개발되었습니다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네트워크는 이미지를 키보드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마우스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연필 및 많은 동물과 같은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개체 범주로 분류할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네트워크는 광범위한 이미지에 대한 풍부한 기능 표현을 학습했으며 이미지 입력 ​​크기는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331x331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72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정확도가 높게 나온 이유는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데이터베이스의 백만 개 이상의 이미지에 대해 훈련된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합성곱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신경망이기 때문에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전이학습을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높은 정확도가 나왔습니다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ko-KR" altLang="en-US" sz="1200" b="1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b="1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1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기존 </a:t>
            </a:r>
            <a:r>
              <a:rPr lang="en-US" altLang="ko-KR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구조를 조금 더 간단하게 개선한 모델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기존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더 간단한 구조를 가지고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마지막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활성화함수를 적용하지 않습니다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 면에서는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비교해서 우월하다고 할 수 없지만 학습할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적은 것이 장점이라고 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1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err="1" smtClean="0"/>
              <a:t>모델구성</a:t>
            </a:r>
            <a:r>
              <a:rPr lang="en-US" altLang="ko-KR" dirty="0" smtClean="0"/>
              <a:t>)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VGG-16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함께 사용한 모델을 이용해서 크리켓 영상의 프레임을 바탕으로 예측해봤더니 올바르게 예측했다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이러한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VGG-16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혼용한 모델에 선생님께 받은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data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예측하여 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성능이 나왔습니다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학습시에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교차검증을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ModelCheckpoit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만들어서 최적의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학습과 예측을 할 때 비디오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이용했더니 예측 성능이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나왔습니다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프레임에 뼈대를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정식명칭은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준원님이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알려주실겨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입히는 방식으로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활용했더니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모델로 학습과 테스트 했을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93%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정확도가 나왔습니다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36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추가적으로 </a:t>
            </a:r>
            <a:r>
              <a:rPr lang="en-US" altLang="ko-KR" dirty="0" smtClean="0"/>
              <a:t>VGG19 +</a:t>
            </a:r>
            <a:r>
              <a:rPr lang="en-US" altLang="ko-KR" baseline="0" dirty="0" smtClean="0"/>
              <a:t> LSTM</a:t>
            </a:r>
            <a:r>
              <a:rPr lang="ko-KR" altLang="en-US" baseline="0" dirty="0" smtClean="0"/>
              <a:t>을 돌렸을 때 정확도가 </a:t>
            </a:r>
            <a:r>
              <a:rPr lang="en-US" altLang="ko-KR" baseline="0" dirty="0" smtClean="0"/>
              <a:t>95</a:t>
            </a:r>
            <a:r>
              <a:rPr lang="ko-KR" altLang="en-US" baseline="0" dirty="0" smtClean="0"/>
              <a:t>퍼센트가 도출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90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모델을 외부 데이터를 활용하여 테스트했는데 다음과 같은 결과들이 있었습니다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11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앞서 말씀드린 테스트에 대한 실패 </a:t>
            </a:r>
            <a:r>
              <a:rPr lang="ko-KR" altLang="en-US" baseline="0" dirty="0" smtClean="0"/>
              <a:t>요인 분석입니다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순서로는 모델 설명 성능평가 실패</a:t>
            </a:r>
            <a:r>
              <a:rPr lang="ko-KR" altLang="en-US" baseline="0" dirty="0" smtClean="0"/>
              <a:t> 요인 분석</a:t>
            </a:r>
            <a:r>
              <a:rPr lang="ko-KR" altLang="en-US" dirty="0" smtClean="0"/>
              <a:t> 순으로 진행하겠습니다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3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이미지내 사람 골격</a:t>
            </a:r>
            <a:r>
              <a:rPr lang="ko-KR" altLang="en-US" baseline="0" dirty="0" smtClean="0"/>
              <a:t> 좌표를 활용하여 </a:t>
            </a:r>
            <a:r>
              <a:rPr lang="ko-KR" altLang="en-US" baseline="0" dirty="0" err="1" smtClean="0"/>
              <a:t>행동인식을</a:t>
            </a:r>
            <a:r>
              <a:rPr lang="ko-KR" altLang="en-US" baseline="0" dirty="0" smtClean="0"/>
              <a:t> 학습하면 성능이 </a:t>
            </a:r>
            <a:r>
              <a:rPr lang="ko-KR" altLang="en-US" baseline="0" dirty="0" err="1" smtClean="0"/>
              <a:t>좋아질것이라</a:t>
            </a:r>
            <a:r>
              <a:rPr lang="ko-KR" altLang="en-US" baseline="0" dirty="0" smtClean="0"/>
              <a:t> 예상했습니다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정확도가 </a:t>
            </a:r>
            <a:r>
              <a:rPr lang="en-US" altLang="ko-KR" baseline="0" dirty="0" smtClean="0"/>
              <a:t>0.61</a:t>
            </a:r>
            <a:r>
              <a:rPr lang="ko-KR" altLang="en-US" baseline="0" dirty="0" smtClean="0"/>
              <a:t>이 나왔고 그 이유로는 사람이 아닌 객체에 골격 좌표 인식이 일어나는 것과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다수의 사람일 때의 문제 해결이 필요하고 주위환경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사물도 학습에 필요하다고 생각합니다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18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두번째로 저희는 이미지내 사람만 학습 시키면 무슨 운동인지 파악</a:t>
            </a:r>
            <a:r>
              <a:rPr lang="ko-KR" altLang="en-US" baseline="0" dirty="0" smtClean="0"/>
              <a:t> 할 수 있을 것이라 생각하고 객체 탐지 모델을 이용하여 </a:t>
            </a:r>
            <a:r>
              <a:rPr lang="en-US" altLang="ko-KR" baseline="0" dirty="0" smtClean="0"/>
              <a:t>person </a:t>
            </a:r>
            <a:r>
              <a:rPr lang="ko-KR" altLang="en-US" baseline="0" dirty="0" smtClean="0"/>
              <a:t>기준  프레임으로 자른 후 객체 탐지에 실패할 경우 동일 프레임내 평균 값으로 잘라 예측했습니다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정확도가 </a:t>
            </a:r>
            <a:r>
              <a:rPr lang="en-US" altLang="ko-KR" baseline="0" dirty="0" smtClean="0"/>
              <a:t>0.61</a:t>
            </a:r>
            <a:r>
              <a:rPr lang="ko-KR" altLang="en-US" baseline="0" dirty="0" smtClean="0"/>
              <a:t>로 나왔고 그 이유로는 예측에 필요한 단순 사람의 행동 이미지뿐만 아니라 주위 환경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사물 등 또한 필요하다고 생각합니다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991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발표를 마치도록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53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286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시작하기 앞서 기존의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LSTM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프레임당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가져와서 사용하는 프레임의 범위를 늘리고 층을 좀 더 깊게 파서 성능을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대에서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84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개선 시켰습니다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0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개념을 최초로 개발한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Yann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얀르쿤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개발한 구조입니다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LeNet-5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아래와 같은 구조를 가지고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봐왔던 것과 같이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Convolution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Subsampling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반복적으로 거치면서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connceted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Multi-layered Network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수행하고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처음에 간단하게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모델을 만들어서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어느정도의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성능이 나오는지를 확인했습니다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그랬는데 정확도가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저조한 성적을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보였는습니다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이후에 다양한 모델을 통해 성능 향상을 도모했습니다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79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VGGNet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딥 러닝 알고리즘들이 큰 필터와 복잡한 알고리즘을 사용해 성능을 올렸다면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VGGnet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필터자체는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제일 단순한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x 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필터를 사용하고 깊이를 늘려서 성능을 확보하는 구조를 가지고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이전의 알고리즘들에 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이상 층을 늘리면서 성능을 증가시켰습니다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2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단독으로 사용했을 때 </a:t>
            </a:r>
            <a:r>
              <a:rPr lang="ko-KR" altLang="en-US" dirty="0" err="1" smtClean="0"/>
              <a:t>에폭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에서 성능이</a:t>
            </a:r>
            <a:r>
              <a:rPr lang="ko-KR" altLang="en-US" baseline="0" dirty="0" smtClean="0"/>
              <a:t> 가장 잘 나왔습니다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data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임의의 영상의 프레임을 모델로 예측했더니 올바르게 예측했습니다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2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네트워크를 통해 네트워크 모델이 깊어질수록 성능이 좋아진다는 것을 확인했습니다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깊이를 늘리는 데 한계가 있었고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VGG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16-layer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성능 향상이 거의 없습니다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레즈듀얼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블락을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더 깊은 네트워크를 만들어도 성능의 향상을 가져오도록 하였습니다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적용한 후에는 더 깊은 네트워크가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에러율이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낮은 것을 확인할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C0D03-140A-4F8F-9AF3-2ED1B3CF3D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7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90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79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8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91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03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55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0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374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32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0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2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3ECB9-ABEA-45CD-9262-081F77440B42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7BDEF-E4F6-457F-BD0A-9CC1360477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6383" y="353337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Module Project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(8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41033"/>
            <a:ext cx="9144000" cy="5889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조장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: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박준원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조원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김원일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김택완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천성신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최숙희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허현준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6383" y="353337"/>
            <a:ext cx="11215991" cy="327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383" y="6338989"/>
            <a:ext cx="11215991" cy="3275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ResNet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5122" name="Picture 2" descr="https://cdn.discordapp.com/attachments/902902431816499213/90293374884737433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96" y="1412772"/>
            <a:ext cx="5345926" cy="407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91" y="2195847"/>
            <a:ext cx="3451058" cy="3451058"/>
          </a:xfrm>
          <a:prstGeom prst="rect">
            <a:avLst/>
          </a:prstGeom>
        </p:spPr>
      </p:pic>
      <p:pic>
        <p:nvPicPr>
          <p:cNvPr id="5126" name="Picture 6" descr="https://cdn.discordapp.com/attachments/902902431816499213/902942914089451570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96" y="5484134"/>
            <a:ext cx="5345926" cy="113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i="1" dirty="0" err="1" smtClean="0">
                <a:solidFill>
                  <a:schemeClr val="bg1"/>
                </a:solidFill>
              </a:rPr>
              <a:t>ResNext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485614" y="2086205"/>
            <a:ext cx="5468113" cy="3562847"/>
            <a:chOff x="3379112" y="1710805"/>
            <a:chExt cx="5468113" cy="3562847"/>
          </a:xfrm>
        </p:grpSpPr>
        <p:grpSp>
          <p:nvGrpSpPr>
            <p:cNvPr id="12" name="그룹 11"/>
            <p:cNvGrpSpPr/>
            <p:nvPr/>
          </p:nvGrpSpPr>
          <p:grpSpPr>
            <a:xfrm>
              <a:off x="3379112" y="1710805"/>
              <a:ext cx="5468113" cy="3562847"/>
              <a:chOff x="3379112" y="1710805"/>
              <a:chExt cx="5468113" cy="356284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9112" y="1710805"/>
                <a:ext cx="5468113" cy="3562847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5764792" y="3001816"/>
                <a:ext cx="461819" cy="7850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>
              <a:off x="5801737" y="3251197"/>
              <a:ext cx="311432" cy="286328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624159" y="5658780"/>
            <a:ext cx="21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BottleNeck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37189" y="5649052"/>
            <a:ext cx="247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ResNext</a:t>
            </a:r>
            <a:r>
              <a:rPr lang="en-US" altLang="ko-KR" dirty="0" smtClean="0"/>
              <a:t> </a:t>
            </a:r>
            <a:r>
              <a:rPr lang="en-US" altLang="ko-KR" dirty="0" err="1"/>
              <a:t>BottleNeck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21742" y="932869"/>
            <a:ext cx="8395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/>
              <a:t> </a:t>
            </a:r>
            <a:r>
              <a:rPr lang="en-US" altLang="ko-KR" sz="1600" dirty="0" err="1"/>
              <a:t>ResNext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ResNet</a:t>
            </a:r>
            <a:r>
              <a:rPr lang="ko-KR" altLang="en-US" sz="1600" dirty="0"/>
              <a:t>의 </a:t>
            </a:r>
            <a:r>
              <a:rPr lang="en-US" altLang="ko-KR" sz="1600" dirty="0"/>
              <a:t>bottle neck</a:t>
            </a:r>
            <a:r>
              <a:rPr lang="ko-KR" altLang="en-US" sz="1600" dirty="0"/>
              <a:t>을 아래 그림과 같이 수정한 것입니다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739839" y="1521139"/>
            <a:ext cx="272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&lt;Models </a:t>
            </a:r>
            <a:r>
              <a:rPr lang="en-US" altLang="ko-KR" dirty="0" err="1" smtClean="0"/>
              <a:t>BottleNeck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ResNext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076" name="Picture 4" descr="https://cdn.discordapp.com/attachments/902902431816499213/902930995278393404/2021-10-25_2256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04" y="4947169"/>
            <a:ext cx="6089514" cy="169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.discordapp.com/attachments/902902431816499213/902933755780534272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6" y="1237672"/>
            <a:ext cx="5126478" cy="311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.discordapp.com/attachments/902902431816499213/902934124816388167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6" y="4348264"/>
            <a:ext cx="5126478" cy="225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.discordapp.com/attachments/902902431816499213/902944201443004497/unknow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853" y="1241756"/>
            <a:ext cx="4208616" cy="37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err="1" smtClean="0">
                <a:solidFill>
                  <a:schemeClr val="bg1"/>
                </a:solidFill>
              </a:rPr>
              <a:t>NasNet</a:t>
            </a:r>
            <a:endParaRPr lang="en-US" altLang="ko-KR" sz="2000" i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i="1" dirty="0" smtClean="0">
                <a:solidFill>
                  <a:schemeClr val="bg1"/>
                </a:solidFill>
              </a:rPr>
              <a:t>Large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20826"/>
          <a:stretch/>
        </p:blipFill>
        <p:spPr>
          <a:xfrm>
            <a:off x="2488007" y="1386731"/>
            <a:ext cx="4066781" cy="3906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7873" y="804573"/>
            <a:ext cx="310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NasNet</a:t>
            </a:r>
            <a:r>
              <a:rPr lang="en-US" altLang="ko-KR" dirty="0" smtClean="0"/>
              <a:t> Architecture&gt;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1264218" y="5293725"/>
            <a:ext cx="962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NasNet</a:t>
            </a:r>
            <a:r>
              <a:rPr lang="en-US" altLang="ko-KR" dirty="0"/>
              <a:t> </a:t>
            </a:r>
            <a:r>
              <a:rPr lang="ko-KR" altLang="en-US" dirty="0"/>
              <a:t>구조입니다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RNN</a:t>
            </a:r>
            <a:r>
              <a:rPr lang="ko-KR" altLang="en-US" dirty="0"/>
              <a:t>과 강화학습으로 </a:t>
            </a:r>
            <a:r>
              <a:rPr lang="en-US" altLang="ko-KR" dirty="0"/>
              <a:t>reduction cell</a:t>
            </a:r>
            <a:r>
              <a:rPr lang="ko-KR" altLang="en-US" dirty="0"/>
              <a:t>과 </a:t>
            </a:r>
            <a:r>
              <a:rPr lang="en-US" altLang="ko-KR" dirty="0"/>
              <a:t>normal cell</a:t>
            </a:r>
            <a:r>
              <a:rPr lang="ko-KR" altLang="en-US" dirty="0"/>
              <a:t>을 생성하고</a:t>
            </a:r>
            <a:r>
              <a:rPr lang="en-US" altLang="ko-KR" dirty="0"/>
              <a:t>, cell</a:t>
            </a:r>
            <a:r>
              <a:rPr lang="ko-KR" altLang="en-US" dirty="0"/>
              <a:t>들을 쌓은 구조입니다</a:t>
            </a:r>
            <a:r>
              <a:rPr lang="en-US" altLang="ko-KR" dirty="0"/>
              <a:t>.</a:t>
            </a:r>
            <a:r>
              <a:rPr lang="ko-KR" altLang="en-US" dirty="0"/>
              <a:t> 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cell </a:t>
            </a:r>
            <a:r>
              <a:rPr lang="ko-KR" altLang="en-US" dirty="0" err="1"/>
              <a:t>갯수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과 각 </a:t>
            </a:r>
            <a:r>
              <a:rPr lang="en-US" altLang="ko-KR" dirty="0"/>
              <a:t>cell</a:t>
            </a:r>
            <a:r>
              <a:rPr lang="ko-KR" altLang="en-US" dirty="0"/>
              <a:t>의 채널 수는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4" name="Picture 2" descr="https://cdn.discordapp.com/attachments/902902431816499213/902966943873650718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4" y="1356123"/>
            <a:ext cx="2007405" cy="393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90502" y="804573"/>
            <a:ext cx="337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NasNetLarge</a:t>
            </a:r>
            <a:r>
              <a:rPr lang="en-US" altLang="ko-KR" dirty="0" smtClean="0"/>
              <a:t> Architecture&gt;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059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NasNetLarge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6146" name="Picture 2" descr="https://cdn.discordapp.com/attachments/902902431816499213/902939792273199114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1394901"/>
            <a:ext cx="5492666" cy="39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n.discordapp.com/attachments/902902431816499213/902940199959547964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5340655"/>
            <a:ext cx="5492666" cy="11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dn.discordapp.com/attachments/902902431816499213/902941196991750254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421" y="2143122"/>
            <a:ext cx="3492417" cy="339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bg1"/>
                </a:solidFill>
              </a:rPr>
              <a:t>GRU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152" y="1572439"/>
            <a:ext cx="7487695" cy="2686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6247" y="1043851"/>
            <a:ext cx="721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fontAlgn="base">
              <a:buFont typeface="Arial" panose="020B0604020202020204" pitchFamily="34" charset="0"/>
              <a:buChar char="•"/>
            </a:pPr>
            <a:r>
              <a:rPr lang="en-US" altLang="ko-KR" sz="1600" dirty="0"/>
              <a:t>GRU</a:t>
            </a:r>
            <a:r>
              <a:rPr lang="ko-KR" altLang="en-US" sz="1600" dirty="0"/>
              <a:t>는 기존 </a:t>
            </a:r>
            <a:r>
              <a:rPr lang="en-US" altLang="ko-KR" sz="1600" dirty="0"/>
              <a:t>LSTM</a:t>
            </a:r>
            <a:r>
              <a:rPr lang="ko-KR" altLang="en-US" sz="1600" dirty="0"/>
              <a:t>의 구조를 조금 더 간단하게 개선한 모델입니다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69577" y="4404938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GRU </a:t>
            </a:r>
            <a:r>
              <a:rPr lang="ko-KR" altLang="en-US" dirty="0" smtClean="0"/>
              <a:t>구조와 </a:t>
            </a:r>
            <a:r>
              <a:rPr lang="ko-KR" altLang="en-US" dirty="0"/>
              <a:t>수식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9873" y="4948243"/>
            <a:ext cx="7058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현재 정보를 얼마나 사용할지 반영합니다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Reset </a:t>
            </a:r>
            <a:r>
              <a:rPr lang="en-US" altLang="ko-KR" dirty="0" err="1" smtClean="0"/>
              <a:t>gete</a:t>
            </a:r>
            <a:r>
              <a:rPr lang="ko-KR" altLang="en-US" dirty="0" smtClean="0"/>
              <a:t>를 구하는 공식</a:t>
            </a:r>
            <a:endParaRPr lang="en-US" altLang="ko-KR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Reset</a:t>
            </a:r>
            <a:r>
              <a:rPr lang="ko-KR" altLang="en-US" dirty="0" smtClean="0"/>
              <a:t>에서 나온 값을 다시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식에서 활용합니다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현 시점의 </a:t>
            </a:r>
            <a:r>
              <a:rPr lang="ko-KR" altLang="en-US" dirty="0" err="1" smtClean="0"/>
              <a:t>출력값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hidden state</a:t>
            </a:r>
            <a:r>
              <a:rPr lang="ko-KR" altLang="en-US" dirty="0" smtClean="0"/>
              <a:t>를 구할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82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VGG-16 + GRU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4100" name="Picture 4" descr="https://cdn.discordapp.com/attachments/902902431816499213/902933158507462736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5" y="1237673"/>
            <a:ext cx="6183173" cy="35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902902431816499213/902932208615030824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45" y="5276147"/>
            <a:ext cx="5013825" cy="10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discordapp.com/attachments/902902431816499213/902933695277703198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74" y="1237673"/>
            <a:ext cx="4067488" cy="393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.discordapp.com/attachments/902902431816499213/902971236395675648/unknow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246" y="5177555"/>
            <a:ext cx="5960672" cy="135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VGG-19 + LSTM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475" y="2466975"/>
            <a:ext cx="8401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8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외부 데이터 활용 테스트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11" y="2178728"/>
            <a:ext cx="2944939" cy="2944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81" y="2211001"/>
            <a:ext cx="2912666" cy="2912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78" y="2118755"/>
            <a:ext cx="3064042" cy="30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8" y="353183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3428299" y="29193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실패 요인 분석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4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89562" y="587960"/>
            <a:ext cx="10612876" cy="5797686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지연 4"/>
          <p:cNvSpPr/>
          <p:nvPr/>
        </p:nvSpPr>
        <p:spPr>
          <a:xfrm>
            <a:off x="0" y="0"/>
            <a:ext cx="4280170" cy="6858000"/>
          </a:xfrm>
          <a:prstGeom prst="flowChartDelay">
            <a:avLst/>
          </a:prstGeom>
          <a:solidFill>
            <a:schemeClr val="accent1">
              <a:lumMod val="40000"/>
              <a:lumOff val="60000"/>
              <a:alpha val="72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/>
                </a:solidFill>
              </a:rPr>
              <a:t>목차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5476782" y="173364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설명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5476782" y="3258998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01-1.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성능평가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5476782" y="4784354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실패 요인 분석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94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 smtClean="0">
                <a:solidFill>
                  <a:schemeClr val="bg1"/>
                </a:solidFill>
              </a:rPr>
              <a:t>실패 </a:t>
            </a:r>
            <a:r>
              <a:rPr lang="en-US" altLang="ko-KR" sz="2000" i="1" dirty="0" smtClean="0">
                <a:solidFill>
                  <a:schemeClr val="bg1"/>
                </a:solidFill>
              </a:rPr>
              <a:t>1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9359" y="877455"/>
            <a:ext cx="82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가설 </a:t>
            </a:r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이미지내 사람 골격 좌표를 활용하여 </a:t>
            </a:r>
            <a:r>
              <a:rPr lang="ko-KR" altLang="en-US" dirty="0" err="1" smtClean="0"/>
              <a:t>행동인식을</a:t>
            </a:r>
            <a:r>
              <a:rPr lang="ko-KR" altLang="en-US" dirty="0" smtClean="0"/>
              <a:t> 학습하자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6530" y="1371513"/>
            <a:ext cx="1003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OpenPose</a:t>
            </a:r>
            <a:r>
              <a:rPr lang="ko-KR" altLang="en-US" dirty="0" smtClean="0"/>
              <a:t>를 사용해 사람의 </a:t>
            </a:r>
            <a:r>
              <a:rPr lang="ko-KR" altLang="en-US" dirty="0" err="1" smtClean="0"/>
              <a:t>골격좌표를</a:t>
            </a:r>
            <a:r>
              <a:rPr lang="ko-KR" altLang="en-US" dirty="0" smtClean="0"/>
              <a:t> 저장 및 동영상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30" y="2071585"/>
            <a:ext cx="5000731" cy="301479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27222" y="5000263"/>
            <a:ext cx="7893934" cy="1307941"/>
          </a:xfrm>
          <a:prstGeom prst="rect">
            <a:avLst/>
          </a:prstGeom>
          <a:gradFill>
            <a:gsLst>
              <a:gs pos="0">
                <a:schemeClr val="bg1">
                  <a:alpha val="36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1800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실패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사람이 아닌 객체에 골격 좌표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다수의 사람일 때의 문제 해결 필요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주위 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사물 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589" y="2040481"/>
            <a:ext cx="5543569" cy="32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6656" y="37937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액자 4"/>
          <p:cNvSpPr/>
          <p:nvPr/>
        </p:nvSpPr>
        <p:spPr>
          <a:xfrm>
            <a:off x="466928" y="379378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 smtClean="0">
                <a:solidFill>
                  <a:schemeClr val="bg1"/>
                </a:solidFill>
              </a:rPr>
              <a:t>실패 </a:t>
            </a:r>
            <a:r>
              <a:rPr lang="en-US" altLang="ko-KR" sz="2000" i="1" dirty="0">
                <a:solidFill>
                  <a:schemeClr val="bg1"/>
                </a:solidFill>
              </a:rPr>
              <a:t>2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9359" y="877455"/>
            <a:ext cx="82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가설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이미지내 사람만 학습 시키면 무슨 운동인지 파악 </a:t>
            </a:r>
            <a:r>
              <a:rPr lang="ko-KR" altLang="en-US" dirty="0"/>
              <a:t>할</a:t>
            </a:r>
            <a:r>
              <a:rPr lang="ko-KR" altLang="en-US" dirty="0" smtClean="0"/>
              <a:t> 수 있을 것이다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70" y="1783774"/>
            <a:ext cx="2687174" cy="204303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153448" y="2588077"/>
            <a:ext cx="1394691" cy="610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972" y="1740845"/>
            <a:ext cx="2152394" cy="20859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6531" y="1371513"/>
            <a:ext cx="723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객체 탐지 모델</a:t>
            </a:r>
            <a:r>
              <a:rPr lang="en-US" altLang="ko-KR" dirty="0" smtClean="0"/>
              <a:t>(yolo)</a:t>
            </a:r>
            <a:r>
              <a:rPr lang="ko-KR" altLang="en-US" dirty="0" smtClean="0"/>
              <a:t>을 사용해 </a:t>
            </a:r>
            <a:r>
              <a:rPr lang="en-US" altLang="ko-KR" dirty="0" smtClean="0"/>
              <a:t>‘person’</a:t>
            </a:r>
            <a:r>
              <a:rPr lang="ko-KR" altLang="en-US" dirty="0" smtClean="0"/>
              <a:t> 기준 프레임 자르기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126" y="4241588"/>
            <a:ext cx="2573718" cy="19740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4127" y="3872256"/>
            <a:ext cx="723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객체 탐지에 실패한 경우 동일 프레임내 평균 값으로 자르기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764" y="4241588"/>
            <a:ext cx="2018306" cy="197401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241175" y="1783774"/>
            <a:ext cx="3025027" cy="3877518"/>
          </a:xfrm>
          <a:prstGeom prst="rect">
            <a:avLst/>
          </a:prstGeom>
          <a:gradFill>
            <a:gsLst>
              <a:gs pos="0">
                <a:schemeClr val="bg1">
                  <a:alpha val="1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  <a:alpha val="99000"/>
                </a:schemeClr>
              </a:gs>
            </a:gsLst>
            <a:lin ang="5400000" scaled="0"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정확도 </a:t>
            </a:r>
            <a:r>
              <a:rPr lang="en-US" altLang="ko-KR" dirty="0" smtClean="0"/>
              <a:t>: 0.61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r>
              <a:rPr lang="ko-KR" altLang="en-US" dirty="0" smtClean="0"/>
              <a:t>이유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예측에 필요한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단순 사람의 행동 이미지뿐만 아니라 주위 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사물 등 또한  필요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7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/>
          <p:cNvSpPr/>
          <p:nvPr/>
        </p:nvSpPr>
        <p:spPr>
          <a:xfrm>
            <a:off x="418290" y="389106"/>
            <a:ext cx="11400816" cy="6138153"/>
          </a:xfrm>
          <a:prstGeom prst="frame">
            <a:avLst>
              <a:gd name="adj1" fmla="val 6618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38535" y="2744057"/>
            <a:ext cx="3618690" cy="1428249"/>
          </a:xfrm>
          <a:prstGeom prst="rect">
            <a:avLst/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15722" y="3078326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감사합니다</a:t>
            </a:r>
            <a:endParaRPr lang="en-US" altLang="ko-KR" sz="44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0029" y="2328558"/>
            <a:ext cx="224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atin typeface="Stencil" panose="040409050D0802020404" pitchFamily="82" charset="0"/>
              </a:rPr>
              <a:t>Q&amp;A</a:t>
            </a:r>
            <a:endParaRPr lang="ko-KR" altLang="en-US" sz="48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27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6" y="282102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659231" y="497697"/>
            <a:ext cx="521892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 설명</a:t>
            </a:r>
            <a:endParaRPr lang="en-US" altLang="ko-KR" sz="28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8213" y="1518163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LeNet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8213" y="2321873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VGGNet</a:t>
            </a:r>
            <a:endParaRPr lang="ko-KR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78213" y="3918176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ResNet</a:t>
            </a:r>
            <a:endParaRPr lang="ko-KR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78213" y="4727986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ResNext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78213" y="5541141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 smtClean="0"/>
              <a:t>NasNetLarge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213" y="3125583"/>
            <a:ext cx="3443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GRU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786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dirty="0" smtClean="0">
                <a:solidFill>
                  <a:schemeClr val="bg1"/>
                </a:solidFill>
              </a:rPr>
              <a:t>CNN LSTM</a:t>
            </a:r>
            <a:endParaRPr lang="ko-KR" altLang="en-US" sz="2000" i="1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s://cdn.discordapp.com/attachments/902902431816499213/902960955141525544/cnnt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7" y="5378661"/>
            <a:ext cx="758190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890527" y="1217992"/>
            <a:ext cx="8563680" cy="3838963"/>
            <a:chOff x="557426" y="718197"/>
            <a:chExt cx="11154282" cy="5358008"/>
          </a:xfrm>
        </p:grpSpPr>
        <p:pic>
          <p:nvPicPr>
            <p:cNvPr id="7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515" y="718197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246" y="870596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187" y="1068241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68" y="1265886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006" y="1468292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644" y="1645697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253" y="1913583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7893" y="1935663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아래쪽 화살표 14"/>
            <p:cNvSpPr/>
            <p:nvPr/>
          </p:nvSpPr>
          <p:spPr>
            <a:xfrm rot="18246991">
              <a:off x="5652653" y="2999617"/>
              <a:ext cx="378691" cy="49970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556165" y="2169115"/>
              <a:ext cx="2571750" cy="178117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4437" y="2389926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8037550" y="2610737"/>
              <a:ext cx="2571750" cy="178117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3759" y="2816764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7522031" y="2984946"/>
              <a:ext cx="2571750" cy="178117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2" descr="스포츠로 인권 세탁 비판속 사우디서 첫 헤비급 권투 흥행 | 한경닷컴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879" y="3249468"/>
              <a:ext cx="257175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557426" y="1385455"/>
              <a:ext cx="3604540" cy="249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7420" y="5449454"/>
              <a:ext cx="829963" cy="40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6126" y="5383085"/>
              <a:ext cx="313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Frame </a:t>
              </a:r>
              <a:r>
                <a:rPr lang="ko-KR" altLang="en-US" dirty="0" smtClean="0"/>
                <a:t>사용범위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881309" y="1560945"/>
              <a:ext cx="4830399" cy="3769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4545" y="5689600"/>
              <a:ext cx="5477163" cy="386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같은 </a:t>
              </a:r>
              <a:r>
                <a:rPr lang="en-US" altLang="ko-KR" sz="1200" dirty="0" smtClean="0"/>
                <a:t>frame</a:t>
              </a:r>
              <a:r>
                <a:rPr lang="ko-KR" altLang="en-US" sz="1200" dirty="0" smtClean="0"/>
                <a:t>수 이지만 더 많은 범위의 데이터를 활용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6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i="1" dirty="0" err="1" smtClean="0">
                <a:solidFill>
                  <a:schemeClr val="bg1"/>
                </a:solidFill>
              </a:rPr>
              <a:t>LeNet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77" y="2386990"/>
            <a:ext cx="9271640" cy="30680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84674" y="1849610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&lt;LeNet-5 Architecture&gt;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14945" y="1364982"/>
            <a:ext cx="879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LeNet</a:t>
            </a:r>
            <a:r>
              <a:rPr lang="ko-KR" altLang="en-US" sz="1600" dirty="0"/>
              <a:t>은 </a:t>
            </a:r>
            <a:r>
              <a:rPr lang="en-US" altLang="ko-KR" sz="1600" dirty="0"/>
              <a:t>CNN</a:t>
            </a:r>
            <a:r>
              <a:rPr lang="ko-KR" altLang="en-US" sz="1600" dirty="0"/>
              <a:t>이라는 개념을 최초로 개발한 </a:t>
            </a:r>
            <a:r>
              <a:rPr lang="en-US" altLang="ko-KR" sz="1600" dirty="0"/>
              <a:t>Yann </a:t>
            </a:r>
            <a:r>
              <a:rPr lang="en-US" altLang="ko-KR" sz="1600" dirty="0" err="1" smtClean="0"/>
              <a:t>LeCun</a:t>
            </a:r>
            <a:r>
              <a:rPr lang="ko-KR" altLang="en-US" sz="1600" dirty="0" smtClean="0"/>
              <a:t>이 </a:t>
            </a:r>
            <a:r>
              <a:rPr lang="ko-KR" altLang="en-US" sz="1600" dirty="0"/>
              <a:t>개발한 구조입니다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62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LeNet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7170" name="Picture 2" descr="https://cdn.discordapp.com/attachments/902902431816499213/902961451667435570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09" y="4730684"/>
            <a:ext cx="74390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cdn.discordapp.com/attachments/902902431816499213/902961751425966171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95" y="1259278"/>
            <a:ext cx="3986052" cy="36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i="1" dirty="0" err="1" smtClean="0">
                <a:solidFill>
                  <a:schemeClr val="bg1"/>
                </a:solidFill>
              </a:rPr>
              <a:t>VGGnet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85" y="1699049"/>
            <a:ext cx="9566277" cy="4203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02190" y="1140187"/>
            <a:ext cx="39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&lt;VGG Architecture&gt;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48255" y="2117338"/>
            <a:ext cx="3945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13 Convolution Layers + 3 Fully-connected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3x3 convolution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stride: 1 &amp; padding: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2x2 max pooling (stride :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42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29182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6927" y="1085812"/>
            <a:ext cx="11215991" cy="15186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99A5B540-74AA-4CA6-904D-994DB65E4EB3}"/>
              </a:ext>
            </a:extLst>
          </p:cNvPr>
          <p:cNvSpPr txBox="1"/>
          <p:nvPr/>
        </p:nvSpPr>
        <p:spPr>
          <a:xfrm>
            <a:off x="781674" y="497697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VGG-16</a:t>
            </a:r>
            <a:endParaRPr lang="en-US" altLang="ko-KR" sz="2800" b="1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2050" name="Picture 2" descr="https://cdn.discordapp.com/attachments/902902431816499213/902931425072910336/AyTLVxGWfQDRAAAAAElFTkSuQm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0" y="4872844"/>
            <a:ext cx="6527258" cy="173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902902431816499213/902936376541069363/unknow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27" y="1237674"/>
            <a:ext cx="4688732" cy="53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902902431816499213/902942605409677372/unknow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71" y="1276153"/>
            <a:ext cx="3716034" cy="355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6928" y="340468"/>
            <a:ext cx="11215991" cy="63132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466928" y="330740"/>
            <a:ext cx="11225719" cy="6322979"/>
          </a:xfrm>
          <a:prstGeom prst="frame">
            <a:avLst>
              <a:gd name="adj1" fmla="val 357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>
            <a:off x="0" y="0"/>
            <a:ext cx="1848255" cy="758757"/>
          </a:xfrm>
          <a:prstGeom prst="snip1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i="1" dirty="0" err="1" smtClean="0">
                <a:solidFill>
                  <a:schemeClr val="bg1"/>
                </a:solidFill>
              </a:rPr>
              <a:t>ResNet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019" r="5767"/>
          <a:stretch/>
        </p:blipFill>
        <p:spPr>
          <a:xfrm>
            <a:off x="1489204" y="2393004"/>
            <a:ext cx="9171437" cy="2995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93685" y="5530253"/>
            <a:ext cx="203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일반적인 </a:t>
            </a:r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2563" y="5617903"/>
            <a:ext cx="309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FF0000"/>
                </a:solidFill>
              </a:rPr>
              <a:t>잔여학습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적용한 </a:t>
            </a:r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02189" y="1673636"/>
            <a:ext cx="39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&lt;ImageNet top-1 training error&gt;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404" y="1016230"/>
            <a:ext cx="11253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본 모델에서는 깊은 네트워크를 학습시키기 위한 방법으로 </a:t>
            </a:r>
            <a:r>
              <a:rPr lang="ko-KR" altLang="en-US" sz="1600" dirty="0" err="1" smtClean="0"/>
              <a:t>잔여학습</a:t>
            </a:r>
            <a:r>
              <a:rPr lang="en-US" altLang="ko-KR" sz="1600" dirty="0" smtClean="0"/>
              <a:t>(residual learning)</a:t>
            </a:r>
            <a:r>
              <a:rPr lang="ko-KR" altLang="en-US" sz="1600" dirty="0" smtClean="0"/>
              <a:t>을 제안합니다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71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1086</Words>
  <Application>Microsoft Office PowerPoint</Application>
  <PresentationFormat>와이드스크린</PresentationFormat>
  <Paragraphs>142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Stencil</vt:lpstr>
      <vt:lpstr>Office 테마</vt:lpstr>
      <vt:lpstr>Module Project 4차(8조)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Project 4차</dc:title>
  <dc:creator>user</dc:creator>
  <cp:lastModifiedBy>user</cp:lastModifiedBy>
  <cp:revision>82</cp:revision>
  <dcterms:created xsi:type="dcterms:W3CDTF">2021-10-27T07:29:10Z</dcterms:created>
  <dcterms:modified xsi:type="dcterms:W3CDTF">2021-12-03T08:16:39Z</dcterms:modified>
</cp:coreProperties>
</file>